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60" r:id="rId1"/>
  </p:sldMasterIdLst>
  <p:notesMasterIdLst>
    <p:notesMasterId r:id="rId11"/>
  </p:notesMasterIdLst>
  <p:sldIdLst>
    <p:sldId id="256" r:id="rId2"/>
    <p:sldId id="260" r:id="rId3"/>
    <p:sldId id="261" r:id="rId4"/>
    <p:sldId id="258" r:id="rId5"/>
    <p:sldId id="263" r:id="rId6"/>
    <p:sldId id="264" r:id="rId7"/>
    <p:sldId id="265" r:id="rId8"/>
    <p:sldId id="266" r:id="rId9"/>
    <p:sldId id="267"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74" d="100"/>
          <a:sy n="74" d="100"/>
        </p:scale>
        <p:origin x="-13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817218-C848-A142-B092-1E6B639F88F4}" type="datetimeFigureOut">
              <a:rPr lang="en-US" smtClean="0"/>
              <a:t>4/7/10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7AC08C-251E-AC40-99CA-F2B6B62A198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A853732E-6ABD-6D40-AA59-63F61D5566A1}" type="slidenum">
              <a:rPr lang="en-US">
                <a:latin typeface="Times" charset="0"/>
              </a:rPr>
              <a:pPr/>
              <a:t>2</a:t>
            </a:fld>
            <a:endParaRPr lang="en-US">
              <a:latin typeface="Times" charset="0"/>
            </a:endParaRPr>
          </a:p>
        </p:txBody>
      </p:sp>
      <p:sp>
        <p:nvSpPr>
          <p:cNvPr id="31747" name="Rectangle 2"/>
          <p:cNvSpPr>
            <a:spLocks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a:latin typeface="Times" charset="0"/>
              </a:rPr>
              <a:t>The right to privacy is always under stress because of innovations in technology, the emergence of new business practices, occurrence of unforeseen events, and the tension between government authority and the rights of the people. The cutting edge issues are when innovations that are only accessible to business or when government adopts policies without public debate, transparency, or rules. Close-circuit television surveillance technology, DNA databanks, and radio-frequency identification tags are just a few examples. Other issues arise when privacy invasive innovative technology becomes affordable.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155D0D41-C9CA-5E4D-B9C4-C775299ACBFA}" type="slidenum">
              <a:rPr lang="en-US">
                <a:latin typeface="Times" charset="0"/>
              </a:rPr>
              <a:pPr/>
              <a:t>3</a:t>
            </a:fld>
            <a:endParaRPr lang="en-US">
              <a:latin typeface="Times" charset="0"/>
            </a:endParaRPr>
          </a:p>
        </p:txBody>
      </p:sp>
      <p:sp>
        <p:nvSpPr>
          <p:cNvPr id="33795" name="Rectangle 2"/>
          <p:cNvSpPr>
            <a:spLocks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r>
              <a:rPr lang="en-US">
                <a:latin typeface="Times" charset="0"/>
              </a:rPr>
              <a:t>The No. 3 Kodak Jr. is significant to the year 1890 because it is also one of the reasons for the arguments presented in the Warren and Brandeis “The Right to Privacy” The technology may not seem like much to us today, but it was the potential for the invasion of privacy in a climate where the details of the personal lives of others were making new wealth unlike any other time in history.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756D9B9F-F816-5C4F-8191-4DF68825EB5F}" type="slidenum">
              <a:rPr lang="en-US">
                <a:latin typeface="Times" charset="0"/>
              </a:rPr>
              <a:pPr/>
              <a:t>4</a:t>
            </a:fld>
            <a:endParaRPr lang="en-US">
              <a:latin typeface="Times" charset="0"/>
            </a:endParaRPr>
          </a:p>
        </p:txBody>
      </p:sp>
      <p:sp>
        <p:nvSpPr>
          <p:cNvPr id="25603" name="Rectangle 2"/>
          <p:cNvSpPr>
            <a:spLocks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a:latin typeface="Times" charset="0"/>
              </a:rPr>
              <a:t>In 1890, the Right to Privacy was argued in a Harvard Law Journal Article.  Privacy is an intangible human property right that protects the physical person and evidence of their existence. This property right is also recognized by international law. This new evolution in human awareness has found acceptance beyond our nation’s shores. It was included in the Universal Declaration of Human Rights’ Article 12 which states that “No one shall be subjected to arbitrary interference with his privacy, family, home or correspondence, nor to attacks upon his honor and reputation.  Everyone has the right to the protection of law against such interference or attacks.” Eleanor Roosevelt chaired the committee that drafted the text and the final document was heavily scrutinized by the 58 Member States of the UN, who cast a total 1400 votes “on practically every word of the document.” source http://www.un.org/rights/HRToday/declar.htm</a:t>
            </a:r>
          </a:p>
          <a:p>
            <a:pPr eaLnBrk="1" hangingPunct="1"/>
            <a:r>
              <a:rPr lang="en-US">
                <a:latin typeface="Times" charset="0"/>
              </a:rPr>
              <a:t>It is important to note that although this notion of a human right to privacy started here in the United States, it has found its greatest expression in Europe. The climate following World War II and during the Cold War helped to codify privacy as a protected right by establishing strict limitations on the collection, use, and exchange of data. The European Convention of Human Rights an international convention covering a range of civil and political rights, was adopted in 1950, shortly after the passage of the Universal Declaration of Human Rights. Article 8 of the convention “Right to Respect for Privacy and Family Life 1) Everyone has a right to respect for his privacy and family life, his home and his correspondence 2) There shall be no interference by a public authority with the exercise of this right except  such as is in accordance with the law and its necessary in a democratic society in the interests of national security, public safety or the economic well-being of the country, for the prevention of disorder or crime, for the protection of health or morals, or for the protection of the rights and freedoms of others.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Cover-TextureForeGround.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371600" y="1796303"/>
            <a:ext cx="7086600" cy="1847850"/>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71600" y="3666565"/>
            <a:ext cx="7086600" cy="1752600"/>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988423" y="6221506"/>
            <a:ext cx="2743200" cy="365125"/>
          </a:xfrm>
        </p:spPr>
        <p:txBody>
          <a:bodyPr/>
          <a:lstStyle/>
          <a:p>
            <a:fld id="{F67F9B4C-8930-244C-8726-0C59A2B7838E}" type="datetimeFigureOut">
              <a:rPr lang="en-US" smtClean="0"/>
              <a:t>4/7/10</a:t>
            </a:fld>
            <a:endParaRPr lang="en-US"/>
          </a:p>
        </p:txBody>
      </p:sp>
      <p:sp>
        <p:nvSpPr>
          <p:cNvPr id="5" name="Footer Placeholder 4"/>
          <p:cNvSpPr>
            <a:spLocks noGrp="1"/>
          </p:cNvSpPr>
          <p:nvPr>
            <p:ph type="ftr" sz="quarter" idx="11"/>
          </p:nvPr>
        </p:nvSpPr>
        <p:spPr>
          <a:xfrm>
            <a:off x="1295400" y="6221506"/>
            <a:ext cx="2743200" cy="365125"/>
          </a:xfrm>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5" y="3765177"/>
            <a:ext cx="7272338" cy="1098176"/>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89025" y="4867836"/>
            <a:ext cx="7272338" cy="1264022"/>
          </a:xfrm>
        </p:spPr>
        <p:txBody>
          <a:bodyPr vert="horz" lIns="91440" tIns="45720" rIns="91440" bIns="45720" rtlCol="0">
            <a:normAutofit/>
          </a:bodyPr>
          <a:lstStyle>
            <a:lvl1pPr marL="0" indent="0" algn="ctr">
              <a:spcBef>
                <a:spcPts val="3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F67F9B4C-8930-244C-8726-0C59A2B7838E}" type="datetimeFigureOut">
              <a:rPr lang="en-US" smtClean="0"/>
              <a:t>4/7/10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09A25-E455-0F4B-B857-EDABD4477A1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67F9B4C-8930-244C-8726-0C59A2B7838E}" type="datetimeFigureOut">
              <a:rPr lang="en-US" smtClean="0"/>
              <a:t>4/7/10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9A25-E455-0F4B-B857-EDABD4477A1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16588" y="609600"/>
            <a:ext cx="15240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67F9B4C-8930-244C-8726-0C59A2B7838E}" type="datetimeFigureOut">
              <a:rPr lang="en-US" smtClean="0"/>
              <a:t>4/7/10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9A25-E455-0F4B-B857-EDABD4477A14}"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543E337-A952-644E-A8CB-4ABD3F9297D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67F9B4C-8930-244C-8726-0C59A2B7838E}" type="datetimeFigureOut">
              <a:rPr lang="en-US" smtClean="0"/>
              <a:t>4/7/10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9A25-E455-0F4B-B857-EDABD4477A1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371600" y="1792224"/>
            <a:ext cx="7086600" cy="1847088"/>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71600" y="3666744"/>
            <a:ext cx="7086600" cy="1755648"/>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7F9B4C-8930-244C-8726-0C59A2B7838E}" type="datetimeFigureOut">
              <a:rPr lang="en-US" smtClean="0"/>
              <a:t>4/7/10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9A25-E455-0F4B-B857-EDABD4477A1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p>
            <a:r>
              <a:rPr lang="en-US" smtClean="0"/>
              <a:t>Click to edit Master title style</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67F9B4C-8930-244C-8726-0C59A2B7838E}" type="datetimeFigureOut">
              <a:rPr lang="en-US" smtClean="0"/>
              <a:t>4/7/10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09A25-E455-0F4B-B857-EDABD4477A1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0" name="Picture 9"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89024"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2363"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67F9B4C-8930-244C-8726-0C59A2B7838E}" type="datetimeFigureOut">
              <a:rPr lang="en-US" smtClean="0"/>
              <a:t>4/7/10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609A25-E455-0F4B-B857-EDABD4477A1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67F9B4C-8930-244C-8726-0C59A2B7838E}" type="datetimeFigureOut">
              <a:rPr lang="en-US" smtClean="0"/>
              <a:t>4/7/10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609A25-E455-0F4B-B857-EDABD4477A1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Interior-Overlay.pn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F67F9B4C-8930-244C-8726-0C59A2B7838E}" type="datetimeFigureOut">
              <a:rPr lang="en-US" smtClean="0"/>
              <a:t>4/7/10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609A25-E455-0F4B-B857-EDABD4477A1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en-US" smtClean="0"/>
              <a:t>Click to edit Master title style</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7F9B4C-8930-244C-8726-0C59A2B7838E}" type="datetimeFigureOut">
              <a:rPr lang="en-US" smtClean="0"/>
              <a:t>4/7/10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09A25-E455-0F4B-B857-EDABD4477A1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932363" y="739588"/>
            <a:ext cx="3429000" cy="1290380"/>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32363" y="2057400"/>
            <a:ext cx="3429000" cy="3657600"/>
          </a:xfrm>
        </p:spPr>
        <p:txBody>
          <a:bodyPr vert="horz" lIns="91440" tIns="45720" rIns="91440" bIns="45720" rtlCol="0">
            <a:normAutofit/>
          </a:bodyPr>
          <a:lstStyle>
            <a:lvl1pPr marL="0" indent="0" algn="ctr">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F67F9B4C-8930-244C-8726-0C59A2B7838E}" type="datetimeFigureOut">
              <a:rPr lang="en-US" smtClean="0"/>
              <a:t>4/7/10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09A25-E455-0F4B-B857-EDABD4477A1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89024" y="274637"/>
            <a:ext cx="7272339" cy="1339009"/>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1089024" y="1801906"/>
            <a:ext cx="7272339" cy="432425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302187" y="6356350"/>
            <a:ext cx="2429435" cy="365125"/>
          </a:xfrm>
          <a:prstGeom prst="rect">
            <a:avLst/>
          </a:prstGeom>
        </p:spPr>
        <p:txBody>
          <a:bodyPr vert="horz" lIns="91440" tIns="45720" rIns="91440" bIns="45720" rtlCol="0" anchor="ctr"/>
          <a:lstStyle>
            <a:lvl1pPr algn="r">
              <a:defRPr sz="1200" b="1">
                <a:solidFill>
                  <a:schemeClr val="tx1">
                    <a:lumMod val="50000"/>
                    <a:lumOff val="50000"/>
                  </a:schemeClr>
                </a:solidFill>
              </a:defRPr>
            </a:lvl1pPr>
          </a:lstStyle>
          <a:p>
            <a:fld id="{F67F9B4C-8930-244C-8726-0C59A2B7838E}" type="datetimeFigureOut">
              <a:rPr lang="en-US" smtClean="0"/>
              <a:t>4/7/10</a:t>
            </a:fld>
            <a:endParaRPr lang="en-US"/>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a:defRPr sz="12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420393" y="6356350"/>
            <a:ext cx="6096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E609A25-E455-0F4B-B857-EDABD4477A1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Lst>
  <p:txStyles>
    <p:titleStyle>
      <a:lvl1pPr algn="ctr" defTabSz="914400" rtl="0" eaLnBrk="1" latinLnBrk="0" hangingPunct="1">
        <a:lnSpc>
          <a:spcPts val="5200"/>
        </a:lnSpc>
        <a:spcBef>
          <a:spcPct val="0"/>
        </a:spcBef>
        <a:buNone/>
        <a:defRPr sz="4800" b="1" kern="1200">
          <a:solidFill>
            <a:schemeClr val="tx1">
              <a:lumMod val="75000"/>
              <a:lumOff val="25000"/>
            </a:schemeClr>
          </a:solidFill>
          <a:latin typeface="+mj-lt"/>
          <a:ea typeface="+mj-ea"/>
          <a:cs typeface="+mj-cs"/>
        </a:defRPr>
      </a:lvl1pPr>
    </p:titleStyle>
    <p:bodyStyle>
      <a:lvl1pPr marL="282575" indent="-282575" algn="l" defTabSz="914400" rtl="0" eaLnBrk="1" latinLnBrk="0" hangingPunct="1">
        <a:spcBef>
          <a:spcPts val="2000"/>
        </a:spcBef>
        <a:buFont typeface="Wingdings" pitchFamily="2" charset="2"/>
        <a:buChar char=""/>
        <a:defRPr sz="2400" kern="1200">
          <a:solidFill>
            <a:schemeClr val="tx1">
              <a:lumMod val="75000"/>
              <a:lumOff val="25000"/>
            </a:schemeClr>
          </a:solidFill>
          <a:latin typeface="+mn-lt"/>
          <a:ea typeface="+mn-ea"/>
          <a:cs typeface="+mn-cs"/>
        </a:defRPr>
      </a:lvl1pPr>
      <a:lvl2pPr marL="577850" indent="-295275" algn="l" defTabSz="914400" rtl="0" eaLnBrk="1" latinLnBrk="0" hangingPunct="1">
        <a:spcBef>
          <a:spcPts val="600"/>
        </a:spcBef>
        <a:buFont typeface="Wingdings" pitchFamily="2" charset="2"/>
        <a:buChar char=""/>
        <a:defRPr sz="2200" kern="1200">
          <a:solidFill>
            <a:schemeClr val="tx1">
              <a:lumMod val="75000"/>
              <a:lumOff val="25000"/>
            </a:schemeClr>
          </a:solidFill>
          <a:latin typeface="+mn-lt"/>
          <a:ea typeface="+mn-ea"/>
          <a:cs typeface="+mn-cs"/>
        </a:defRPr>
      </a:lvl2pPr>
      <a:lvl3pPr marL="860425" indent="-282575" algn="l" defTabSz="914400" rtl="0" eaLnBrk="1" latinLnBrk="0" hangingPunct="1">
        <a:spcBef>
          <a:spcPts val="600"/>
        </a:spcBef>
        <a:buFont typeface="Wingdings" pitchFamily="2" charset="2"/>
        <a:buChar char=""/>
        <a:defRPr sz="2000" kern="1200">
          <a:solidFill>
            <a:schemeClr val="tx1">
              <a:lumMod val="75000"/>
              <a:lumOff val="25000"/>
            </a:schemeClr>
          </a:solidFill>
          <a:latin typeface="+mn-lt"/>
          <a:ea typeface="+mn-ea"/>
          <a:cs typeface="+mn-cs"/>
        </a:defRPr>
      </a:lvl3pPr>
      <a:lvl4pPr marL="1143000"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4pPr>
      <a:lvl5pPr marL="1425575"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3600451"/>
          </a:xfrm>
        </p:spPr>
        <p:txBody>
          <a:bodyPr>
            <a:normAutofit fontScale="90000"/>
          </a:bodyPr>
          <a:lstStyle/>
          <a:p>
            <a:r>
              <a:rPr lang="en-US" dirty="0" smtClean="0"/>
              <a:t/>
            </a:r>
            <a:br>
              <a:rPr lang="en-US" dirty="0" smtClean="0"/>
            </a:br>
            <a:r>
              <a:rPr lang="en-US" sz="4000" dirty="0" smtClean="0"/>
              <a:t>Privacy Perspective</a:t>
            </a:r>
            <a:br>
              <a:rPr lang="en-US" sz="4000" dirty="0" smtClean="0"/>
            </a:br>
            <a:r>
              <a:rPr lang="en-US" sz="4000" dirty="0" smtClean="0"/>
              <a:t>Protecting </a:t>
            </a:r>
            <a:r>
              <a:rPr lang="en-US" sz="4000" dirty="0"/>
              <a:t>the Grid and Consumer Data: Cyber Security and Privacy</a:t>
            </a:r>
            <a:r>
              <a:rPr lang="en-US" dirty="0"/>
              <a:t/>
            </a:r>
            <a:br>
              <a:rPr lang="en-US" dirty="0"/>
            </a:br>
            <a:endParaRPr lang="en-US" dirty="0"/>
          </a:p>
        </p:txBody>
      </p:sp>
      <p:sp>
        <p:nvSpPr>
          <p:cNvPr id="3" name="Subtitle 2"/>
          <p:cNvSpPr>
            <a:spLocks noGrp="1"/>
          </p:cNvSpPr>
          <p:nvPr>
            <p:ph type="subTitle" idx="1"/>
          </p:nvPr>
        </p:nvSpPr>
        <p:spPr/>
        <p:txBody>
          <a:bodyPr>
            <a:normAutofit/>
          </a:bodyPr>
          <a:lstStyle/>
          <a:p>
            <a:r>
              <a:rPr lang="en-US" sz="3200" dirty="0" smtClean="0"/>
              <a:t>Lillie Coney</a:t>
            </a:r>
          </a:p>
          <a:p>
            <a:r>
              <a:rPr lang="en-US" sz="3200" dirty="0" smtClean="0"/>
              <a:t>Associate Director</a:t>
            </a:r>
          </a:p>
          <a:p>
            <a:r>
              <a:rPr lang="en-US" sz="3200" dirty="0" smtClean="0"/>
              <a:t>Electronic Privacy Information Center</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fontScale="90000"/>
          </a:bodyPr>
          <a:lstStyle/>
          <a:p>
            <a:pPr eaLnBrk="1" hangingPunct="1"/>
            <a:r>
              <a:rPr lang="en-US" dirty="0"/>
              <a:t>Privacy</a:t>
            </a:r>
            <a:r>
              <a:rPr lang="en-US" dirty="0" smtClean="0"/>
              <a:t> Rights </a:t>
            </a:r>
            <a:r>
              <a:rPr lang="en-US" dirty="0"/>
              <a:t>Under Pressure</a:t>
            </a:r>
          </a:p>
        </p:txBody>
      </p:sp>
      <p:sp>
        <p:nvSpPr>
          <p:cNvPr id="30723" name="Rectangle 3"/>
          <p:cNvSpPr>
            <a:spLocks noGrp="1" noChangeArrowheads="1"/>
          </p:cNvSpPr>
          <p:nvPr>
            <p:ph idx="1"/>
          </p:nvPr>
        </p:nvSpPr>
        <p:spPr/>
        <p:txBody>
          <a:bodyPr/>
          <a:lstStyle/>
          <a:p>
            <a:pPr eaLnBrk="1" hangingPunct="1"/>
            <a:r>
              <a:rPr lang="en-US" dirty="0"/>
              <a:t>Innovations in technology: photography, audio recording, motion pictures, computers, telecommunications, digital data, networking of </a:t>
            </a:r>
            <a:r>
              <a:rPr lang="en-US" dirty="0" smtClean="0"/>
              <a:t>databases</a:t>
            </a:r>
            <a:endParaRPr lang="en-US" dirty="0"/>
          </a:p>
          <a:p>
            <a:pPr eaLnBrk="1" hangingPunct="1"/>
            <a:r>
              <a:rPr lang="en-US" dirty="0"/>
              <a:t>New business and government practices</a:t>
            </a:r>
          </a:p>
          <a:p>
            <a:pPr lvl="1" eaLnBrk="1" hangingPunct="1"/>
            <a:r>
              <a:rPr lang="en-US" dirty="0"/>
              <a:t>Record keeping, collection and use of personal information, data mining, networking of informational data on persons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2770" name="Picture 1027"/>
          <p:cNvPicPr>
            <a:picLocks noGrp="1" noChangeAspect="1" noChangeArrowheads="1"/>
          </p:cNvPicPr>
          <p:nvPr>
            <p:ph/>
          </p:nvPr>
        </p:nvPicPr>
        <p:blipFill>
          <a:blip r:embed="rId3"/>
          <a:srcRect l="-31036" r="-31036"/>
          <a:stretch>
            <a:fillRect/>
          </a:stretch>
        </p:blip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t>What is Privacy?</a:t>
            </a:r>
          </a:p>
        </p:txBody>
      </p:sp>
      <p:sp>
        <p:nvSpPr>
          <p:cNvPr id="24579" name="Rectangle 3"/>
          <p:cNvSpPr>
            <a:spLocks noGrp="1" noChangeArrowheads="1"/>
          </p:cNvSpPr>
          <p:nvPr>
            <p:ph idx="1"/>
          </p:nvPr>
        </p:nvSpPr>
        <p:spPr>
          <a:xfrm>
            <a:off x="901700" y="2019300"/>
            <a:ext cx="7340600" cy="4044950"/>
          </a:xfrm>
        </p:spPr>
        <p:txBody>
          <a:bodyPr>
            <a:normAutofit fontScale="92500" lnSpcReduction="10000"/>
          </a:bodyPr>
          <a:lstStyle/>
          <a:p>
            <a:pPr eaLnBrk="1" hangingPunct="1"/>
            <a:r>
              <a:rPr lang="en-US" dirty="0" smtClean="0"/>
              <a:t>Constitutionally Protected Rights</a:t>
            </a:r>
          </a:p>
          <a:p>
            <a:pPr lvl="1"/>
            <a:r>
              <a:rPr lang="en-US" dirty="0" smtClean="0"/>
              <a:t>US Constitution: First Amendment, Fourth Amendment, and Fifth Amendment; United Nations Declaration of Human Rights Article 12</a:t>
            </a:r>
          </a:p>
          <a:p>
            <a:pPr lvl="1"/>
            <a:r>
              <a:rPr lang="en-US" dirty="0" smtClean="0"/>
              <a:t>It is the ability to control over who, when, why, and how personal information may be accessed or used by others</a:t>
            </a:r>
          </a:p>
          <a:p>
            <a:pPr lvl="1"/>
            <a:r>
              <a:rPr lang="en-US" dirty="0" smtClean="0"/>
              <a:t>It is also an intangible property right</a:t>
            </a:r>
          </a:p>
          <a:p>
            <a:pPr lvl="1"/>
            <a:r>
              <a:rPr lang="en-US" dirty="0" smtClean="0"/>
              <a:t>It is enforced by Fair Information Practices found in Federal, State, and International Law</a:t>
            </a:r>
          </a:p>
          <a:p>
            <a:pPr lvl="2"/>
            <a:r>
              <a:rPr lang="en-US" dirty="0" smtClean="0"/>
              <a:t>Federal Privacy Act</a:t>
            </a:r>
          </a:p>
          <a:p>
            <a:pPr lvl="2"/>
            <a:r>
              <a:rPr lang="en-US" dirty="0" smtClean="0"/>
              <a:t>OECD Privacy Guidelines</a:t>
            </a:r>
          </a:p>
          <a:p>
            <a:pPr lvl="2"/>
            <a:r>
              <a:rPr lang="en-US" dirty="0" smtClean="0"/>
              <a:t>Canadian Privacy Act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 Grid and Privacy</a:t>
            </a:r>
            <a:endParaRPr lang="en-US" dirty="0"/>
          </a:p>
        </p:txBody>
      </p:sp>
      <p:sp>
        <p:nvSpPr>
          <p:cNvPr id="3" name="Content Placeholder 2"/>
          <p:cNvSpPr>
            <a:spLocks noGrp="1"/>
          </p:cNvSpPr>
          <p:nvPr>
            <p:ph idx="1"/>
          </p:nvPr>
        </p:nvSpPr>
        <p:spPr/>
        <p:txBody>
          <a:bodyPr>
            <a:normAutofit/>
          </a:bodyPr>
          <a:lstStyle/>
          <a:p>
            <a:r>
              <a:rPr lang="en-US" dirty="0" smtClean="0"/>
              <a:t>Smart Grid </a:t>
            </a:r>
          </a:p>
          <a:p>
            <a:pPr lvl="1"/>
            <a:r>
              <a:rPr lang="en-US" dirty="0" smtClean="0"/>
              <a:t>Will trigger reflection on use of data collected, legal limitations, regulations, and public debate about privacy</a:t>
            </a:r>
          </a:p>
          <a:p>
            <a:pPr lvl="1"/>
            <a:r>
              <a:rPr lang="en-US" dirty="0" smtClean="0"/>
              <a:t>May expose information </a:t>
            </a:r>
            <a:r>
              <a:rPr lang="en-US" dirty="0"/>
              <a:t>o</a:t>
            </a:r>
            <a:r>
              <a:rPr lang="en-US" dirty="0" smtClean="0"/>
              <a:t>nce only known by those within a home or business to others</a:t>
            </a:r>
          </a:p>
          <a:p>
            <a:pPr lvl="1"/>
            <a:r>
              <a:rPr lang="en-US" dirty="0" smtClean="0"/>
              <a:t>Cause struggles over control of Smart Grid electricity consumption information</a:t>
            </a:r>
          </a:p>
          <a:p>
            <a:pPr lvl="1"/>
            <a:r>
              <a:rPr lang="en-US" dirty="0"/>
              <a:t>C</a:t>
            </a:r>
            <a:r>
              <a:rPr lang="en-US" dirty="0" smtClean="0"/>
              <a:t>an Smart Grid information threaten privacy rights? YES!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 Security and Privacy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Smart Grid design can either protect or fail to protect privacy and security</a:t>
            </a:r>
          </a:p>
          <a:p>
            <a:r>
              <a:rPr lang="en-US" dirty="0" smtClean="0"/>
              <a:t>Privacy rights must be defined by the full complement of Fair Information Practices</a:t>
            </a:r>
          </a:p>
          <a:p>
            <a:r>
              <a:rPr lang="en-US" dirty="0" smtClean="0"/>
              <a:t>How Cyber Security is defined will determine the degree to which electricity consumers may control who, when, why, and how someone may have access to information.</a:t>
            </a:r>
          </a:p>
          <a:p>
            <a:pPr lvl="1"/>
            <a:r>
              <a:rPr lang="en-US" dirty="0" smtClean="0"/>
              <a:t>Defining cyber security</a:t>
            </a:r>
          </a:p>
          <a:p>
            <a:pPr lvl="1"/>
            <a:r>
              <a:rPr lang="en-US" dirty="0" smtClean="0"/>
              <a:t>Defining cyber security threats</a:t>
            </a:r>
          </a:p>
          <a:p>
            <a:pPr lvl="1"/>
            <a:r>
              <a:rPr lang="en-US" dirty="0" smtClean="0"/>
              <a:t>Establishing due process protocols within utilities and Smart Grid service providers routine business operations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Transparency is Key to Customer Trust in the Grid</a:t>
            </a:r>
            <a:endParaRPr lang="en-US" dirty="0"/>
          </a:p>
        </p:txBody>
      </p:sp>
      <p:sp>
        <p:nvSpPr>
          <p:cNvPr id="3" name="Content Placeholder 2"/>
          <p:cNvSpPr>
            <a:spLocks noGrp="1"/>
          </p:cNvSpPr>
          <p:nvPr>
            <p:ph idx="1"/>
          </p:nvPr>
        </p:nvSpPr>
        <p:spPr/>
        <p:txBody>
          <a:bodyPr>
            <a:normAutofit lnSpcReduction="10000"/>
          </a:bodyPr>
          <a:lstStyle/>
          <a:p>
            <a:r>
              <a:rPr lang="en-US" i="1" dirty="0"/>
              <a:t>Sunlight is said to be the best of disinfectants; electric light the most efficient policeman.</a:t>
            </a:r>
            <a:r>
              <a:rPr lang="en-US" dirty="0"/>
              <a:t> Louis Brandeis, Harper's Weekly, Dec 20 1913</a:t>
            </a:r>
            <a:r>
              <a:rPr lang="en-US" dirty="0" smtClean="0"/>
              <a:t> </a:t>
            </a:r>
          </a:p>
          <a:p>
            <a:pPr lvl="1"/>
            <a:r>
              <a:rPr lang="en-US" dirty="0" smtClean="0"/>
              <a:t>Customers must have more than notice and choice</a:t>
            </a:r>
          </a:p>
          <a:p>
            <a:pPr lvl="1"/>
            <a:r>
              <a:rPr lang="en-US" dirty="0" smtClean="0"/>
              <a:t>Customers should be empowered to make decisions about electricity consumption management options</a:t>
            </a:r>
          </a:p>
          <a:p>
            <a:pPr lvl="1"/>
            <a:r>
              <a:rPr lang="en-US" dirty="0" smtClean="0"/>
              <a:t>Customers must have real redress options if their personal information or electricity consumption information is abused or misused</a:t>
            </a:r>
          </a:p>
          <a:p>
            <a:pPr lvl="1"/>
            <a:r>
              <a:rPr lang="en-US" dirty="0" smtClean="0"/>
              <a:t>Law-enforcement Access must be restricted to court managed processes. (No secret courts or national security letters)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Smart Grid Fair Information Practices</a:t>
            </a:r>
            <a:endParaRPr lang="en-US" dirty="0"/>
          </a:p>
        </p:txBody>
      </p:sp>
      <p:sp>
        <p:nvSpPr>
          <p:cNvPr id="3" name="Content Placeholder 2"/>
          <p:cNvSpPr>
            <a:spLocks noGrp="1"/>
          </p:cNvSpPr>
          <p:nvPr>
            <p:ph idx="1"/>
          </p:nvPr>
        </p:nvSpPr>
        <p:spPr/>
        <p:txBody>
          <a:bodyPr>
            <a:normAutofit lnSpcReduction="10000"/>
          </a:bodyPr>
          <a:lstStyle/>
          <a:p>
            <a:r>
              <a:rPr lang="en-US" dirty="0" smtClean="0"/>
              <a:t>Data collection limitations</a:t>
            </a:r>
          </a:p>
          <a:p>
            <a:r>
              <a:rPr lang="en-US" dirty="0" smtClean="0"/>
              <a:t>Data use limitations</a:t>
            </a:r>
          </a:p>
          <a:p>
            <a:r>
              <a:rPr lang="en-US" dirty="0" smtClean="0"/>
              <a:t>Data must be protected by information holders </a:t>
            </a:r>
          </a:p>
          <a:p>
            <a:r>
              <a:rPr lang="en-US" dirty="0" smtClean="0"/>
              <a:t>Data holders must comply with privacy principle guidelines</a:t>
            </a:r>
          </a:p>
          <a:p>
            <a:r>
              <a:rPr lang="en-US" dirty="0" smtClean="0"/>
              <a:t>Data subject must have access to information on who has had access to their information</a:t>
            </a:r>
          </a:p>
          <a:p>
            <a:pPr lvl="1"/>
            <a:r>
              <a:rPr lang="en-US" dirty="0" smtClean="0"/>
              <a:t>Correction, due process adjudication, confirm accuracy, and use agreement</a:t>
            </a:r>
          </a:p>
          <a:p>
            <a:pPr lvl="1"/>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EPIC.org</a:t>
            </a:r>
            <a:endParaRPr lang="en-US" dirty="0"/>
          </a:p>
        </p:txBody>
      </p:sp>
      <p:sp>
        <p:nvSpPr>
          <p:cNvPr id="3" name="Content Placeholder 2"/>
          <p:cNvSpPr>
            <a:spLocks noGrp="1"/>
          </p:cNvSpPr>
          <p:nvPr>
            <p:ph idx="1"/>
          </p:nvPr>
        </p:nvSpPr>
        <p:spPr/>
        <p:txBody>
          <a:bodyPr/>
          <a:lstStyle/>
          <a:p>
            <a:r>
              <a:rPr lang="en-US" dirty="0" smtClean="0"/>
              <a:t>Electronic Privacy Information Center (EPIC)</a:t>
            </a:r>
          </a:p>
          <a:p>
            <a:pPr>
              <a:buNone/>
            </a:pPr>
            <a:r>
              <a:rPr lang="en-US" dirty="0" smtClean="0"/>
              <a:t>     http://</a:t>
            </a:r>
            <a:r>
              <a:rPr lang="en-US" dirty="0" err="1" smtClean="0"/>
              <a:t>epic.org</a:t>
            </a:r>
            <a:r>
              <a:rPr lang="en-US" dirty="0" smtClean="0"/>
              <a: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Tradition">
  <a:themeElements>
    <a:clrScheme name="Custom 1">
      <a:dk1>
        <a:srgbClr val="FFFFFF"/>
      </a:dk1>
      <a:lt1>
        <a:srgbClr val="000000"/>
      </a:lt1>
      <a:dk2>
        <a:srgbClr val="D28E11"/>
      </a:dk2>
      <a:lt2>
        <a:srgbClr val="F2E2AB"/>
      </a:lt2>
      <a:accent1>
        <a:srgbClr val="6B4A0B"/>
      </a:accent1>
      <a:accent2>
        <a:srgbClr val="790A14"/>
      </a:accent2>
      <a:accent3>
        <a:srgbClr val="908342"/>
      </a:accent3>
      <a:accent4>
        <a:srgbClr val="423E5C"/>
      </a:accent4>
      <a:accent5>
        <a:srgbClr val="641345"/>
      </a:accent5>
      <a:accent6>
        <a:srgbClr val="748A2F"/>
      </a:accent6>
      <a:hlink>
        <a:srgbClr val="DD7E0E"/>
      </a:hlink>
      <a:folHlink>
        <a:srgbClr val="7F6F6F"/>
      </a:folHlink>
    </a:clrScheme>
    <a:fontScheme name="Tradition">
      <a:majorFont>
        <a:latin typeface="Candara"/>
        <a:ea typeface=""/>
        <a:cs typeface=""/>
        <a:font script="Jpan" typeface="メイリオ"/>
      </a:majorFont>
      <a:minorFont>
        <a:latin typeface="Candara"/>
        <a:ea typeface=""/>
        <a:cs typeface=""/>
        <a:font script="Jpan" typeface="メイリオ"/>
      </a:minorFont>
    </a:fontScheme>
    <a:fmtScheme name="Tradition">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Tradition.thmx</Template>
  <TotalTime>54</TotalTime>
  <Words>1028</Words>
  <Application>Microsoft Macintosh PowerPoint</Application>
  <PresentationFormat>On-screen Show (4:3)</PresentationFormat>
  <Paragraphs>53</Paragraphs>
  <Slides>9</Slides>
  <Notes>3</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Tradition</vt:lpstr>
      <vt:lpstr> Privacy Perspective Protecting the Grid and Consumer Data: Cyber Security and Privacy </vt:lpstr>
      <vt:lpstr>Privacy Rights Under Pressure</vt:lpstr>
      <vt:lpstr>Slide 3</vt:lpstr>
      <vt:lpstr>What is Privacy?</vt:lpstr>
      <vt:lpstr>Smart Grid and Privacy</vt:lpstr>
      <vt:lpstr>Cyber Security and Privacy</vt:lpstr>
      <vt:lpstr>Transparency is Key to Customer Trust in the Grid</vt:lpstr>
      <vt:lpstr>Smart Grid Fair Information Practices</vt:lpstr>
      <vt:lpstr>EPIC.org</vt:lpstr>
    </vt:vector>
  </TitlesOfParts>
  <Company>EPIC</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Privacy Perspective Protecting the Grid and Consumer Data: Cyber Security and Privacy </dc:title>
  <dc:creator>EPIC Washington</dc:creator>
  <cp:lastModifiedBy>EPIC Washington</cp:lastModifiedBy>
  <cp:revision>22</cp:revision>
  <dcterms:created xsi:type="dcterms:W3CDTF">2010-04-08T00:00:48Z</dcterms:created>
  <dcterms:modified xsi:type="dcterms:W3CDTF">2010-04-08T00:55:39Z</dcterms:modified>
</cp:coreProperties>
</file>